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elegraf Bold" charset="1" panose="00000800000000000000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Telegraf" charset="1" panose="00000500000000000000"/>
      <p:regular r:id="rId29"/>
    </p:embeddedFont>
    <p:embeddedFont>
      <p:font typeface="Open Sans Bold Italics" charset="1" panose="020B0806030504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54203" y="3311440"/>
            <a:ext cx="2779594" cy="3761484"/>
          </a:xfrm>
          <a:custGeom>
            <a:avLst/>
            <a:gdLst/>
            <a:ahLst/>
            <a:cxnLst/>
            <a:rect r="r" b="b" t="t" l="l"/>
            <a:pathLst>
              <a:path h="3761484" w="2779594">
                <a:moveTo>
                  <a:pt x="0" y="0"/>
                </a:moveTo>
                <a:lnTo>
                  <a:pt x="2779594" y="0"/>
                </a:lnTo>
                <a:lnTo>
                  <a:pt x="2779594" y="3761484"/>
                </a:lnTo>
                <a:lnTo>
                  <a:pt x="0" y="376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94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896939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897880" y="1047750"/>
            <a:ext cx="6492240" cy="0"/>
          </a:xfrm>
          <a:prstGeom prst="line">
            <a:avLst/>
          </a:prstGeom>
          <a:ln cap="flat" w="38100">
            <a:solidFill>
              <a:srgbClr val="15078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6744950" y="-93852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078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39255" y="-1063182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2378171" cy="2159379"/>
          </a:xfrm>
          <a:custGeom>
            <a:avLst/>
            <a:gdLst/>
            <a:ahLst/>
            <a:cxnLst/>
            <a:rect r="r" b="b" t="t" l="l"/>
            <a:pathLst>
              <a:path h="2159379" w="2378171">
                <a:moveTo>
                  <a:pt x="0" y="0"/>
                </a:moveTo>
                <a:lnTo>
                  <a:pt x="2378171" y="0"/>
                </a:lnTo>
                <a:lnTo>
                  <a:pt x="2378171" y="2159379"/>
                </a:lnTo>
                <a:lnTo>
                  <a:pt x="0" y="215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74044" y="8217535"/>
            <a:ext cx="873991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“O CONHECIMENTO CONSAGRA GERAÇÕES”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3478" y="226378"/>
            <a:ext cx="454104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ACADEMIA  NAVAL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96874" y="1889568"/>
            <a:ext cx="13950632" cy="78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APRESENTAÇÃO DO TRABALHO DE HIDROGRÁFIA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22" r="0" b="-166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56442" y="84455"/>
            <a:ext cx="12245458" cy="279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Importância Do Levantamento Hidrográficos</a:t>
            </a:r>
          </a:p>
          <a:p>
            <a:pPr algn="ctr">
              <a:lnSpc>
                <a:spcPts val="727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2220353"/>
            <a:ext cx="12084665" cy="7037947"/>
            <a:chOff x="0" y="0"/>
            <a:chExt cx="16112886" cy="938392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112886" cy="9383929"/>
              <a:chOff x="0" y="0"/>
              <a:chExt cx="3182792" cy="185361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82792" cy="1853616"/>
              </a:xfrm>
              <a:custGeom>
                <a:avLst/>
                <a:gdLst/>
                <a:ahLst/>
                <a:cxnLst/>
                <a:rect r="r" b="b" t="t" l="l"/>
                <a:pathLst>
                  <a:path h="1853616" w="3182792">
                    <a:moveTo>
                      <a:pt x="0" y="0"/>
                    </a:moveTo>
                    <a:lnTo>
                      <a:pt x="3182792" y="0"/>
                    </a:lnTo>
                    <a:lnTo>
                      <a:pt x="3182792" y="1853616"/>
                    </a:lnTo>
                    <a:lnTo>
                      <a:pt x="0" y="185361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3182792" cy="18821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963705" y="1882513"/>
              <a:ext cx="14185477" cy="5552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Os levantamentos hi</a:t>
              </a:r>
              <a:r>
                <a:rPr lang="en-US" sz="3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drográficos são essenciais para:</a:t>
              </a:r>
            </a:p>
            <a:p>
              <a:pPr algn="just">
                <a:lnSpc>
                  <a:spcPts val="4759"/>
                </a:lnSpc>
              </a:pPr>
            </a:p>
            <a:p>
              <a:pPr algn="just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Produção de cartas náuticas</a:t>
              </a:r>
            </a:p>
            <a:p>
              <a:pPr algn="just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Engenharia costeira</a:t>
              </a:r>
            </a:p>
            <a:p>
              <a:pPr algn="just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Exploração de recursos</a:t>
              </a:r>
            </a:p>
            <a:p>
              <a:pPr algn="just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Gestão ambiental</a:t>
              </a:r>
            </a:p>
            <a:p>
              <a:pPr algn="just">
                <a:lnSpc>
                  <a:spcPts val="47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6" t="0" r="-1387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94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53534" y="1505731"/>
            <a:ext cx="13780932" cy="7954673"/>
            <a:chOff x="0" y="0"/>
            <a:chExt cx="18374575" cy="106062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121190" y="922497"/>
              <a:ext cx="8336985" cy="833698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12548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33272" lIns="33272" bIns="33272" rIns="33272"/>
              <a:lstStyle/>
              <a:p>
                <a:pPr algn="ctr">
                  <a:lnSpc>
                    <a:spcPts val="489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5278755" y="3844906"/>
              <a:ext cx="7817065" cy="2020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5"/>
                </a:lnSpc>
              </a:pPr>
              <a:r>
                <a:rPr lang="en-US" b="true" sz="2919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Principais Instrumentos Utilizados nos levantamentos hidrográficos</a:t>
              </a:r>
            </a:p>
            <a:p>
              <a:pPr algn="r" marL="0" indent="0" lvl="0">
                <a:lnSpc>
                  <a:spcPts val="2400"/>
                </a:lnSpc>
              </a:pP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7253255" y="0"/>
              <a:ext cx="4072856" cy="861305"/>
              <a:chOff x="0" y="0"/>
              <a:chExt cx="1383550" cy="29258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83550" cy="292586"/>
              </a:xfrm>
              <a:custGeom>
                <a:avLst/>
                <a:gdLst/>
                <a:ahLst/>
                <a:cxnLst/>
                <a:rect r="r" b="b" t="t" l="l"/>
                <a:pathLst>
                  <a:path h="292586" w="1383550">
                    <a:moveTo>
                      <a:pt x="78569" y="0"/>
                    </a:moveTo>
                    <a:lnTo>
                      <a:pt x="1304981" y="0"/>
                    </a:lnTo>
                    <a:cubicBezTo>
                      <a:pt x="1348373" y="0"/>
                      <a:pt x="1383550" y="35176"/>
                      <a:pt x="1383550" y="78569"/>
                    </a:cubicBezTo>
                    <a:lnTo>
                      <a:pt x="1383550" y="214017"/>
                    </a:lnTo>
                    <a:cubicBezTo>
                      <a:pt x="1383550" y="257409"/>
                      <a:pt x="1348373" y="292586"/>
                      <a:pt x="1304981" y="292586"/>
                    </a:cubicBezTo>
                    <a:lnTo>
                      <a:pt x="78569" y="292586"/>
                    </a:lnTo>
                    <a:cubicBezTo>
                      <a:pt x="35176" y="292586"/>
                      <a:pt x="0" y="257409"/>
                      <a:pt x="0" y="214017"/>
                    </a:cubicBezTo>
                    <a:lnTo>
                      <a:pt x="0" y="78569"/>
                    </a:lnTo>
                    <a:cubicBezTo>
                      <a:pt x="0" y="35176"/>
                      <a:pt x="35176" y="0"/>
                      <a:pt x="78569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1383550" cy="359261"/>
              </a:xfrm>
              <a:prstGeom prst="rect">
                <a:avLst/>
              </a:prstGeom>
            </p:spPr>
            <p:txBody>
              <a:bodyPr anchor="ctr" rtlCol="false" tIns="40794" lIns="40794" bIns="40794" rIns="4079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7453655" y="187573"/>
              <a:ext cx="3672056" cy="486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85"/>
                </a:lnSpc>
              </a:pPr>
              <a:r>
                <a:rPr lang="en-US" b="true" sz="243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1 - Ecobatímetros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974044" y="1915820"/>
              <a:ext cx="4661871" cy="1289647"/>
              <a:chOff x="0" y="0"/>
              <a:chExt cx="1583638" cy="43809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83639" cy="438093"/>
              </a:xfrm>
              <a:custGeom>
                <a:avLst/>
                <a:gdLst/>
                <a:ahLst/>
                <a:cxnLst/>
                <a:rect r="r" b="b" t="t" l="l"/>
                <a:pathLst>
                  <a:path h="438093" w="1583639">
                    <a:moveTo>
                      <a:pt x="68642" y="0"/>
                    </a:moveTo>
                    <a:lnTo>
                      <a:pt x="1514997" y="0"/>
                    </a:lnTo>
                    <a:cubicBezTo>
                      <a:pt x="1552907" y="0"/>
                      <a:pt x="1583639" y="30732"/>
                      <a:pt x="1583639" y="68642"/>
                    </a:cubicBezTo>
                    <a:lnTo>
                      <a:pt x="1583639" y="369451"/>
                    </a:lnTo>
                    <a:cubicBezTo>
                      <a:pt x="1583639" y="407361"/>
                      <a:pt x="1552907" y="438093"/>
                      <a:pt x="1514997" y="438093"/>
                    </a:cubicBezTo>
                    <a:lnTo>
                      <a:pt x="68642" y="438093"/>
                    </a:lnTo>
                    <a:cubicBezTo>
                      <a:pt x="30732" y="438093"/>
                      <a:pt x="0" y="407361"/>
                      <a:pt x="0" y="369451"/>
                    </a:cubicBezTo>
                    <a:lnTo>
                      <a:pt x="0" y="68642"/>
                    </a:lnTo>
                    <a:cubicBezTo>
                      <a:pt x="0" y="30732"/>
                      <a:pt x="30732" y="0"/>
                      <a:pt x="68642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66675"/>
                <a:ext cx="1583638" cy="504768"/>
              </a:xfrm>
              <a:prstGeom prst="rect">
                <a:avLst/>
              </a:prstGeom>
            </p:spPr>
            <p:txBody>
              <a:bodyPr anchor="ctr" rtlCol="false" tIns="40794" lIns="40794" bIns="40794" rIns="4079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203425" y="2103392"/>
              <a:ext cx="4203108" cy="914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85"/>
                </a:lnSpc>
              </a:pPr>
              <a:r>
                <a:rPr lang="en-US" b="true" sz="243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2 - SISTEMA DE POSICIONAMENTO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4897942"/>
              <a:ext cx="4691322" cy="1289647"/>
              <a:chOff x="0" y="0"/>
              <a:chExt cx="1593643" cy="43809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93643" cy="438093"/>
              </a:xfrm>
              <a:custGeom>
                <a:avLst/>
                <a:gdLst/>
                <a:ahLst/>
                <a:cxnLst/>
                <a:rect r="r" b="b" t="t" l="l"/>
                <a:pathLst>
                  <a:path h="438093" w="1593643">
                    <a:moveTo>
                      <a:pt x="68211" y="0"/>
                    </a:moveTo>
                    <a:lnTo>
                      <a:pt x="1525432" y="0"/>
                    </a:lnTo>
                    <a:cubicBezTo>
                      <a:pt x="1563104" y="0"/>
                      <a:pt x="1593643" y="30539"/>
                      <a:pt x="1593643" y="68211"/>
                    </a:cubicBezTo>
                    <a:lnTo>
                      <a:pt x="1593643" y="369882"/>
                    </a:lnTo>
                    <a:cubicBezTo>
                      <a:pt x="1593643" y="407554"/>
                      <a:pt x="1563104" y="438093"/>
                      <a:pt x="1525432" y="438093"/>
                    </a:cubicBezTo>
                    <a:lnTo>
                      <a:pt x="68211" y="438093"/>
                    </a:lnTo>
                    <a:cubicBezTo>
                      <a:pt x="30539" y="438093"/>
                      <a:pt x="0" y="407554"/>
                      <a:pt x="0" y="369882"/>
                    </a:cubicBezTo>
                    <a:lnTo>
                      <a:pt x="0" y="68211"/>
                    </a:lnTo>
                    <a:cubicBezTo>
                      <a:pt x="0" y="30539"/>
                      <a:pt x="30539" y="0"/>
                      <a:pt x="68211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1593643" cy="504768"/>
              </a:xfrm>
              <a:prstGeom prst="rect">
                <a:avLst/>
              </a:prstGeom>
            </p:spPr>
            <p:txBody>
              <a:bodyPr anchor="ctr" rtlCol="false" tIns="40794" lIns="40794" bIns="40794" rIns="4079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30831" y="5085514"/>
              <a:ext cx="4229661" cy="914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5"/>
                </a:lnSpc>
              </a:pPr>
              <a:r>
                <a:rPr lang="en-US" sz="2438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3 - Sensores </a:t>
              </a:r>
            </a:p>
            <a:p>
              <a:pPr algn="ctr" marL="0" indent="0" lvl="0">
                <a:lnSpc>
                  <a:spcPts val="2585"/>
                </a:lnSpc>
              </a:pPr>
              <a:r>
                <a:rPr lang="en-US" b="true" sz="243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Inerciais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974044" y="8646521"/>
              <a:ext cx="4691322" cy="861305"/>
              <a:chOff x="0" y="0"/>
              <a:chExt cx="1593643" cy="29258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93643" cy="292586"/>
              </a:xfrm>
              <a:custGeom>
                <a:avLst/>
                <a:gdLst/>
                <a:ahLst/>
                <a:cxnLst/>
                <a:rect r="r" b="b" t="t" l="l"/>
                <a:pathLst>
                  <a:path h="292586" w="1593643">
                    <a:moveTo>
                      <a:pt x="68211" y="0"/>
                    </a:moveTo>
                    <a:lnTo>
                      <a:pt x="1525432" y="0"/>
                    </a:lnTo>
                    <a:cubicBezTo>
                      <a:pt x="1563104" y="0"/>
                      <a:pt x="1593643" y="30539"/>
                      <a:pt x="1593643" y="68211"/>
                    </a:cubicBezTo>
                    <a:lnTo>
                      <a:pt x="1593643" y="224375"/>
                    </a:lnTo>
                    <a:cubicBezTo>
                      <a:pt x="1593643" y="262046"/>
                      <a:pt x="1563104" y="292586"/>
                      <a:pt x="1525432" y="292586"/>
                    </a:cubicBezTo>
                    <a:lnTo>
                      <a:pt x="68211" y="292586"/>
                    </a:lnTo>
                    <a:cubicBezTo>
                      <a:pt x="30539" y="292586"/>
                      <a:pt x="0" y="262046"/>
                      <a:pt x="0" y="224375"/>
                    </a:cubicBezTo>
                    <a:lnTo>
                      <a:pt x="0" y="68211"/>
                    </a:lnTo>
                    <a:cubicBezTo>
                      <a:pt x="0" y="30539"/>
                      <a:pt x="30539" y="0"/>
                      <a:pt x="68211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66675"/>
                <a:ext cx="1593643" cy="359261"/>
              </a:xfrm>
              <a:prstGeom prst="rect">
                <a:avLst/>
              </a:prstGeom>
            </p:spPr>
            <p:txBody>
              <a:bodyPr anchor="ctr" rtlCol="false" tIns="40794" lIns="40794" bIns="40794" rIns="4079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204874" y="8834094"/>
              <a:ext cx="4229661" cy="486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85"/>
                </a:lnSpc>
              </a:pPr>
              <a:r>
                <a:rPr lang="en-US" b="true" sz="243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4 - ADCP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13372822" y="8215869"/>
              <a:ext cx="4691322" cy="1289647"/>
              <a:chOff x="0" y="0"/>
              <a:chExt cx="1593643" cy="43809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93643" cy="438093"/>
              </a:xfrm>
              <a:custGeom>
                <a:avLst/>
                <a:gdLst/>
                <a:ahLst/>
                <a:cxnLst/>
                <a:rect r="r" b="b" t="t" l="l"/>
                <a:pathLst>
                  <a:path h="438093" w="1593643">
                    <a:moveTo>
                      <a:pt x="68211" y="0"/>
                    </a:moveTo>
                    <a:lnTo>
                      <a:pt x="1525432" y="0"/>
                    </a:lnTo>
                    <a:cubicBezTo>
                      <a:pt x="1563104" y="0"/>
                      <a:pt x="1593643" y="30539"/>
                      <a:pt x="1593643" y="68211"/>
                    </a:cubicBezTo>
                    <a:lnTo>
                      <a:pt x="1593643" y="369882"/>
                    </a:lnTo>
                    <a:cubicBezTo>
                      <a:pt x="1593643" y="407554"/>
                      <a:pt x="1563104" y="438093"/>
                      <a:pt x="1525432" y="438093"/>
                    </a:cubicBezTo>
                    <a:lnTo>
                      <a:pt x="68211" y="438093"/>
                    </a:lnTo>
                    <a:cubicBezTo>
                      <a:pt x="30539" y="438093"/>
                      <a:pt x="0" y="407554"/>
                      <a:pt x="0" y="369882"/>
                    </a:cubicBezTo>
                    <a:lnTo>
                      <a:pt x="0" y="68211"/>
                    </a:lnTo>
                    <a:cubicBezTo>
                      <a:pt x="0" y="30539"/>
                      <a:pt x="30539" y="0"/>
                      <a:pt x="68211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66675"/>
                <a:ext cx="1593643" cy="504768"/>
              </a:xfrm>
              <a:prstGeom prst="rect">
                <a:avLst/>
              </a:prstGeom>
            </p:spPr>
            <p:txBody>
              <a:bodyPr anchor="ctr" rtlCol="false" tIns="40794" lIns="40794" bIns="40794" rIns="4079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3603652" y="8403441"/>
              <a:ext cx="4229661" cy="914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85"/>
                </a:lnSpc>
              </a:pPr>
              <a:r>
                <a:rPr lang="en-US" b="true" sz="243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6 - Veículos Subaquáticos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6767317" y="9316584"/>
              <a:ext cx="5044731" cy="1289647"/>
              <a:chOff x="0" y="0"/>
              <a:chExt cx="1713696" cy="43809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713696" cy="438093"/>
              </a:xfrm>
              <a:custGeom>
                <a:avLst/>
                <a:gdLst/>
                <a:ahLst/>
                <a:cxnLst/>
                <a:rect r="r" b="b" t="t" l="l"/>
                <a:pathLst>
                  <a:path h="438093" w="1713696">
                    <a:moveTo>
                      <a:pt x="63432" y="0"/>
                    </a:moveTo>
                    <a:lnTo>
                      <a:pt x="1650264" y="0"/>
                    </a:lnTo>
                    <a:cubicBezTo>
                      <a:pt x="1685297" y="0"/>
                      <a:pt x="1713696" y="28400"/>
                      <a:pt x="1713696" y="63432"/>
                    </a:cubicBezTo>
                    <a:lnTo>
                      <a:pt x="1713696" y="374661"/>
                    </a:lnTo>
                    <a:cubicBezTo>
                      <a:pt x="1713696" y="409694"/>
                      <a:pt x="1685297" y="438093"/>
                      <a:pt x="1650264" y="438093"/>
                    </a:cubicBezTo>
                    <a:lnTo>
                      <a:pt x="63432" y="438093"/>
                    </a:lnTo>
                    <a:cubicBezTo>
                      <a:pt x="46609" y="438093"/>
                      <a:pt x="30475" y="431410"/>
                      <a:pt x="18579" y="419514"/>
                    </a:cubicBezTo>
                    <a:cubicBezTo>
                      <a:pt x="6683" y="407618"/>
                      <a:pt x="0" y="391484"/>
                      <a:pt x="0" y="374661"/>
                    </a:cubicBezTo>
                    <a:lnTo>
                      <a:pt x="0" y="63432"/>
                    </a:lnTo>
                    <a:cubicBezTo>
                      <a:pt x="0" y="46609"/>
                      <a:pt x="6683" y="30475"/>
                      <a:pt x="18579" y="18579"/>
                    </a:cubicBezTo>
                    <a:cubicBezTo>
                      <a:pt x="30475" y="6683"/>
                      <a:pt x="46609" y="0"/>
                      <a:pt x="63432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66675"/>
                <a:ext cx="1713696" cy="504768"/>
              </a:xfrm>
              <a:prstGeom prst="rect">
                <a:avLst/>
              </a:prstGeom>
            </p:spPr>
            <p:txBody>
              <a:bodyPr anchor="ctr" rtlCol="false" tIns="40794" lIns="40794" bIns="40794" rIns="4079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7015537" y="9504157"/>
              <a:ext cx="4548292" cy="914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85"/>
                </a:lnSpc>
              </a:pPr>
              <a:r>
                <a:rPr lang="en-US" b="true" sz="243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5 - Software de Processamento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13683253" y="4943618"/>
              <a:ext cx="4691322" cy="1289647"/>
              <a:chOff x="0" y="0"/>
              <a:chExt cx="1593643" cy="43809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593643" cy="438093"/>
              </a:xfrm>
              <a:custGeom>
                <a:avLst/>
                <a:gdLst/>
                <a:ahLst/>
                <a:cxnLst/>
                <a:rect r="r" b="b" t="t" l="l"/>
                <a:pathLst>
                  <a:path h="438093" w="1593643">
                    <a:moveTo>
                      <a:pt x="68211" y="0"/>
                    </a:moveTo>
                    <a:lnTo>
                      <a:pt x="1525432" y="0"/>
                    </a:lnTo>
                    <a:cubicBezTo>
                      <a:pt x="1563104" y="0"/>
                      <a:pt x="1593643" y="30539"/>
                      <a:pt x="1593643" y="68211"/>
                    </a:cubicBezTo>
                    <a:lnTo>
                      <a:pt x="1593643" y="369882"/>
                    </a:lnTo>
                    <a:cubicBezTo>
                      <a:pt x="1593643" y="407554"/>
                      <a:pt x="1563104" y="438093"/>
                      <a:pt x="1525432" y="438093"/>
                    </a:cubicBezTo>
                    <a:lnTo>
                      <a:pt x="68211" y="438093"/>
                    </a:lnTo>
                    <a:cubicBezTo>
                      <a:pt x="30539" y="438093"/>
                      <a:pt x="0" y="407554"/>
                      <a:pt x="0" y="369882"/>
                    </a:cubicBezTo>
                    <a:lnTo>
                      <a:pt x="0" y="68211"/>
                    </a:lnTo>
                    <a:cubicBezTo>
                      <a:pt x="0" y="30539"/>
                      <a:pt x="30539" y="0"/>
                      <a:pt x="68211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66675"/>
                <a:ext cx="1593643" cy="504768"/>
              </a:xfrm>
              <a:prstGeom prst="rect">
                <a:avLst/>
              </a:prstGeom>
            </p:spPr>
            <p:txBody>
              <a:bodyPr anchor="ctr" rtlCol="false" tIns="40794" lIns="40794" bIns="40794" rIns="4079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3914084" y="5131190"/>
              <a:ext cx="4229661" cy="914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85"/>
                </a:lnSpc>
              </a:pPr>
              <a:r>
                <a:rPr lang="en-US" b="true" sz="243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7 - Escâneres a Laser Subaquáticos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13372822" y="1915820"/>
              <a:ext cx="4691322" cy="861305"/>
              <a:chOff x="0" y="0"/>
              <a:chExt cx="1593643" cy="292586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593643" cy="292586"/>
              </a:xfrm>
              <a:custGeom>
                <a:avLst/>
                <a:gdLst/>
                <a:ahLst/>
                <a:cxnLst/>
                <a:rect r="r" b="b" t="t" l="l"/>
                <a:pathLst>
                  <a:path h="292586" w="1593643">
                    <a:moveTo>
                      <a:pt x="68211" y="0"/>
                    </a:moveTo>
                    <a:lnTo>
                      <a:pt x="1525432" y="0"/>
                    </a:lnTo>
                    <a:cubicBezTo>
                      <a:pt x="1563104" y="0"/>
                      <a:pt x="1593643" y="30539"/>
                      <a:pt x="1593643" y="68211"/>
                    </a:cubicBezTo>
                    <a:lnTo>
                      <a:pt x="1593643" y="224375"/>
                    </a:lnTo>
                    <a:cubicBezTo>
                      <a:pt x="1593643" y="262046"/>
                      <a:pt x="1563104" y="292586"/>
                      <a:pt x="1525432" y="292586"/>
                    </a:cubicBezTo>
                    <a:lnTo>
                      <a:pt x="68211" y="292586"/>
                    </a:lnTo>
                    <a:cubicBezTo>
                      <a:pt x="30539" y="292586"/>
                      <a:pt x="0" y="262046"/>
                      <a:pt x="0" y="224375"/>
                    </a:cubicBezTo>
                    <a:lnTo>
                      <a:pt x="0" y="68211"/>
                    </a:lnTo>
                    <a:cubicBezTo>
                      <a:pt x="0" y="30539"/>
                      <a:pt x="30539" y="0"/>
                      <a:pt x="68211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66675"/>
                <a:ext cx="1593643" cy="359261"/>
              </a:xfrm>
              <a:prstGeom prst="rect">
                <a:avLst/>
              </a:prstGeom>
            </p:spPr>
            <p:txBody>
              <a:bodyPr anchor="ctr" rtlCol="false" tIns="40794" lIns="40794" bIns="40794" rIns="4079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3603652" y="2103392"/>
              <a:ext cx="4229661" cy="486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85"/>
                </a:lnSpc>
              </a:pPr>
              <a:r>
                <a:rPr lang="en-US" b="true" sz="243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8 - Maregrafos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94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6" t="0" r="-13875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08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74829" y="3474914"/>
            <a:ext cx="5969171" cy="776911"/>
            <a:chOff x="0" y="0"/>
            <a:chExt cx="2171130" cy="2825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130" cy="282581"/>
            </a:xfrm>
            <a:custGeom>
              <a:avLst/>
              <a:gdLst/>
              <a:ahLst/>
              <a:cxnLst/>
              <a:rect r="r" b="b" t="t" l="l"/>
              <a:pathLst>
                <a:path h="282581" w="2171130">
                  <a:moveTo>
                    <a:pt x="40207" y="0"/>
                  </a:moveTo>
                  <a:lnTo>
                    <a:pt x="2130923" y="0"/>
                  </a:lnTo>
                  <a:cubicBezTo>
                    <a:pt x="2153129" y="0"/>
                    <a:pt x="2171130" y="18001"/>
                    <a:pt x="2171130" y="40207"/>
                  </a:cubicBezTo>
                  <a:lnTo>
                    <a:pt x="2171130" y="242375"/>
                  </a:lnTo>
                  <a:cubicBezTo>
                    <a:pt x="2171130" y="264580"/>
                    <a:pt x="2153129" y="282581"/>
                    <a:pt x="2130923" y="282581"/>
                  </a:cubicBezTo>
                  <a:lnTo>
                    <a:pt x="40207" y="282581"/>
                  </a:lnTo>
                  <a:cubicBezTo>
                    <a:pt x="29543" y="282581"/>
                    <a:pt x="19316" y="278345"/>
                    <a:pt x="11776" y="270805"/>
                  </a:cubicBezTo>
                  <a:cubicBezTo>
                    <a:pt x="4236" y="263265"/>
                    <a:pt x="0" y="253038"/>
                    <a:pt x="0" y="242375"/>
                  </a:cubicBezTo>
                  <a:lnTo>
                    <a:pt x="0" y="40207"/>
                  </a:lnTo>
                  <a:cubicBezTo>
                    <a:pt x="0" y="29543"/>
                    <a:pt x="4236" y="19316"/>
                    <a:pt x="11776" y="11776"/>
                  </a:cubicBezTo>
                  <a:cubicBezTo>
                    <a:pt x="19316" y="4236"/>
                    <a:pt x="29543" y="0"/>
                    <a:pt x="40207" y="0"/>
                  </a:cubicBezTo>
                  <a:close/>
                </a:path>
              </a:pathLst>
            </a:custGeom>
            <a:solidFill>
              <a:srgbClr val="1125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71130" cy="349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02428" y="3636996"/>
            <a:ext cx="5513972" cy="98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339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Ecobatímetro Monofeixe</a:t>
            </a:r>
          </a:p>
          <a:p>
            <a:pPr algn="ctr" marL="0" indent="0" lvl="0">
              <a:lnSpc>
                <a:spcPts val="3603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574913" y="6476691"/>
            <a:ext cx="5169003" cy="1270208"/>
            <a:chOff x="0" y="0"/>
            <a:chExt cx="6892004" cy="169361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892004" cy="1693611"/>
              <a:chOff x="0" y="0"/>
              <a:chExt cx="1880090" cy="4620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80090" cy="462005"/>
              </a:xfrm>
              <a:custGeom>
                <a:avLst/>
                <a:gdLst/>
                <a:ahLst/>
                <a:cxnLst/>
                <a:rect r="r" b="b" t="t" l="l"/>
                <a:pathLst>
                  <a:path h="462005" w="1880090">
                    <a:moveTo>
                      <a:pt x="46431" y="0"/>
                    </a:moveTo>
                    <a:lnTo>
                      <a:pt x="1833659" y="0"/>
                    </a:lnTo>
                    <a:cubicBezTo>
                      <a:pt x="1845973" y="0"/>
                      <a:pt x="1857783" y="4892"/>
                      <a:pt x="1866491" y="13599"/>
                    </a:cubicBezTo>
                    <a:cubicBezTo>
                      <a:pt x="1875198" y="22307"/>
                      <a:pt x="1880090" y="34116"/>
                      <a:pt x="1880090" y="46431"/>
                    </a:cubicBezTo>
                    <a:lnTo>
                      <a:pt x="1880090" y="415574"/>
                    </a:lnTo>
                    <a:cubicBezTo>
                      <a:pt x="1880090" y="427889"/>
                      <a:pt x="1875198" y="439698"/>
                      <a:pt x="1866491" y="448406"/>
                    </a:cubicBezTo>
                    <a:cubicBezTo>
                      <a:pt x="1857783" y="457113"/>
                      <a:pt x="1845973" y="462005"/>
                      <a:pt x="1833659" y="462005"/>
                    </a:cubicBezTo>
                    <a:lnTo>
                      <a:pt x="46431" y="462005"/>
                    </a:lnTo>
                    <a:cubicBezTo>
                      <a:pt x="34116" y="462005"/>
                      <a:pt x="22307" y="457113"/>
                      <a:pt x="13599" y="448406"/>
                    </a:cubicBezTo>
                    <a:cubicBezTo>
                      <a:pt x="4892" y="439698"/>
                      <a:pt x="0" y="427889"/>
                      <a:pt x="0" y="415574"/>
                    </a:cubicBezTo>
                    <a:lnTo>
                      <a:pt x="0" y="46431"/>
                    </a:lnTo>
                    <a:cubicBezTo>
                      <a:pt x="0" y="34116"/>
                      <a:pt x="4892" y="22307"/>
                      <a:pt x="13599" y="13599"/>
                    </a:cubicBezTo>
                    <a:cubicBezTo>
                      <a:pt x="22307" y="4892"/>
                      <a:pt x="34116" y="0"/>
                      <a:pt x="46431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1880090" cy="5286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96557" y="219285"/>
              <a:ext cx="6498891" cy="1309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3"/>
                </a:lnSpc>
              </a:pPr>
              <a:r>
                <a:rPr lang="en-US" b="true" sz="33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Ecobatímetro Multifeixe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71140" y="0"/>
            <a:ext cx="6716860" cy="10287000"/>
          </a:xfrm>
          <a:custGeom>
            <a:avLst/>
            <a:gdLst/>
            <a:ahLst/>
            <a:cxnLst/>
            <a:rect r="r" b="b" t="t" l="l"/>
            <a:pathLst>
              <a:path h="10287000" w="6716860">
                <a:moveTo>
                  <a:pt x="0" y="0"/>
                </a:moveTo>
                <a:lnTo>
                  <a:pt x="6716860" y="0"/>
                </a:lnTo>
                <a:lnTo>
                  <a:pt x="67168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575" t="0" r="-2657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6" t="0" r="-1387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94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31555" y="664041"/>
            <a:ext cx="4104799" cy="76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 b="true">
                <a:solidFill>
                  <a:srgbClr val="1125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Ecobatímetros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806553" cy="10287000"/>
            <a:chOff x="0" y="0"/>
            <a:chExt cx="284617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1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46170">
                  <a:moveTo>
                    <a:pt x="0" y="0"/>
                  </a:moveTo>
                  <a:lnTo>
                    <a:pt x="2846170" y="0"/>
                  </a:lnTo>
                  <a:lnTo>
                    <a:pt x="28461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846170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51784" y="664041"/>
            <a:ext cx="8064341" cy="76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 b="true">
                <a:solidFill>
                  <a:srgbClr val="1125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Sistemas de Posicionamento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41491" y="2206937"/>
            <a:ext cx="207486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GNSS: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44202" y="3438144"/>
            <a:ext cx="19721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DGPS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51784" y="4323334"/>
            <a:ext cx="5244624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Sensores Inerciais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44202" y="5524500"/>
            <a:ext cx="48715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Sensores de Atitude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9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06" t="0" r="-13875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66492"/>
            <a:ext cx="7899999" cy="5066597"/>
          </a:xfrm>
          <a:custGeom>
            <a:avLst/>
            <a:gdLst/>
            <a:ahLst/>
            <a:cxnLst/>
            <a:rect r="r" b="b" t="t" l="l"/>
            <a:pathLst>
              <a:path h="5066597" w="7899999">
                <a:moveTo>
                  <a:pt x="0" y="0"/>
                </a:moveTo>
                <a:lnTo>
                  <a:pt x="7899999" y="0"/>
                </a:lnTo>
                <a:lnTo>
                  <a:pt x="7899999" y="5066596"/>
                </a:lnTo>
                <a:lnTo>
                  <a:pt x="0" y="506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20906" y="3677158"/>
            <a:ext cx="7629070" cy="5155930"/>
          </a:xfrm>
          <a:custGeom>
            <a:avLst/>
            <a:gdLst/>
            <a:ahLst/>
            <a:cxnLst/>
            <a:rect r="r" b="b" t="t" l="l"/>
            <a:pathLst>
              <a:path h="5155930" w="7629070">
                <a:moveTo>
                  <a:pt x="0" y="0"/>
                </a:moveTo>
                <a:lnTo>
                  <a:pt x="7629070" y="0"/>
                </a:lnTo>
                <a:lnTo>
                  <a:pt x="7629070" y="5155930"/>
                </a:lnTo>
                <a:lnTo>
                  <a:pt x="0" y="5155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05" t="0" r="-452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85044" y="1619377"/>
            <a:ext cx="1778635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112548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446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ADCP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66719" y="1503613"/>
            <a:ext cx="8521281" cy="76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 b="true">
                <a:solidFill>
                  <a:srgbClr val="1125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Software de Processamento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99923" y="2372868"/>
            <a:ext cx="23193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Hypack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06" t="0" r="-1387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394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8833088"/>
            <a:ext cx="1490776" cy="1653192"/>
            <a:chOff x="0" y="0"/>
            <a:chExt cx="1987702" cy="220425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5630" y="3908533"/>
            <a:ext cx="8896288" cy="6356958"/>
          </a:xfrm>
          <a:custGeom>
            <a:avLst/>
            <a:gdLst/>
            <a:ahLst/>
            <a:cxnLst/>
            <a:rect r="r" b="b" t="t" l="l"/>
            <a:pathLst>
              <a:path h="6356958" w="8896288">
                <a:moveTo>
                  <a:pt x="0" y="0"/>
                </a:moveTo>
                <a:lnTo>
                  <a:pt x="8896288" y="0"/>
                </a:lnTo>
                <a:lnTo>
                  <a:pt x="88962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0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301518"/>
            <a:ext cx="6996532" cy="5570988"/>
          </a:xfrm>
          <a:custGeom>
            <a:avLst/>
            <a:gdLst/>
            <a:ahLst/>
            <a:cxnLst/>
            <a:rect r="r" b="b" t="t" l="l"/>
            <a:pathLst>
              <a:path h="5570988" w="6996532">
                <a:moveTo>
                  <a:pt x="0" y="0"/>
                </a:moveTo>
                <a:lnTo>
                  <a:pt x="6996532" y="0"/>
                </a:lnTo>
                <a:lnTo>
                  <a:pt x="6996532" y="5570989"/>
                </a:lnTo>
                <a:lnTo>
                  <a:pt x="0" y="557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456690"/>
            <a:ext cx="7753363" cy="76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 b="true">
                <a:solidFill>
                  <a:srgbClr val="1125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Veículos Subaquáticos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446463"/>
            <a:ext cx="9144000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Escâneres a Laser Subaquáticos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6751" y="2423268"/>
            <a:ext cx="189658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AUVs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ROVs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122213"/>
            <a:ext cx="3257074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Maregrafos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06" t="0" r="-1387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39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494177"/>
            <a:chOff x="0" y="0"/>
            <a:chExt cx="1141380" cy="1309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1380" cy="1309913"/>
            </a:xfrm>
            <a:custGeom>
              <a:avLst/>
              <a:gdLst/>
              <a:ahLst/>
              <a:cxnLst/>
              <a:rect r="r" b="b" t="t" l="l"/>
              <a:pathLst>
                <a:path h="1309913" w="1141380">
                  <a:moveTo>
                    <a:pt x="0" y="0"/>
                  </a:moveTo>
                  <a:lnTo>
                    <a:pt x="1141380" y="0"/>
                  </a:lnTo>
                  <a:lnTo>
                    <a:pt x="1141380" y="1309913"/>
                  </a:lnTo>
                  <a:lnTo>
                    <a:pt x="0" y="1309913"/>
                  </a:lnTo>
                  <a:close/>
                </a:path>
              </a:pathLst>
            </a:custGeom>
            <a:blipFill>
              <a:blip r:embed="rId2"/>
              <a:stretch>
                <a:fillRect l="-36074" t="0" r="-3607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600730" y="390416"/>
            <a:ext cx="5826132" cy="67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32"/>
              </a:lnSpc>
            </a:pPr>
            <a:r>
              <a:rPr lang="en-US" b="true" sz="4464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Cartas Náuticas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7863" y="2922083"/>
            <a:ext cx="603436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imetria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Natureza do fundo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Obstáculos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Informações adicionais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40089" y="1966344"/>
            <a:ext cx="54960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Informações: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2628" y="5546672"/>
            <a:ext cx="54960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Tipos de Cartas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6792" y="6498537"/>
            <a:ext cx="422417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Cartas gera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Cartas costeiras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Cartas portuárias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9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06" t="0" r="-13875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00" r="0" b="-92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33020" y="0"/>
            <a:ext cx="13022751" cy="10287000"/>
            <a:chOff x="0" y="0"/>
            <a:chExt cx="342986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2986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29860">
                  <a:moveTo>
                    <a:pt x="0" y="0"/>
                  </a:moveTo>
                  <a:lnTo>
                    <a:pt x="3429860" y="0"/>
                  </a:lnTo>
                  <a:lnTo>
                    <a:pt x="34298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429860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223905" y="2263357"/>
            <a:ext cx="13231866" cy="127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2"/>
              </a:lnSpc>
            </a:pPr>
            <a:r>
              <a:rPr lang="en-US" b="true" sz="4464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Benefícios dos Levantamentos Hidrográficos para a Segurança da Navegação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20134" y="4264168"/>
            <a:ext cx="10805121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Redução do Risco de Encalhes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Melhoria da Tomada de Decisão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Produção de Cartas Náuticas Precisas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Integração com Sistemas de Navegação Eletrônica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Proteção Ambiental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Eficiência Econômica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6" t="0" r="-1387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9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35581" y="0"/>
            <a:ext cx="13435335" cy="10287000"/>
            <a:chOff x="0" y="0"/>
            <a:chExt cx="353852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385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38524">
                  <a:moveTo>
                    <a:pt x="0" y="0"/>
                  </a:moveTo>
                  <a:lnTo>
                    <a:pt x="3538524" y="0"/>
                  </a:lnTo>
                  <a:lnTo>
                    <a:pt x="35385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538524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95668" y="1599205"/>
            <a:ext cx="13292332" cy="127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2"/>
              </a:lnSpc>
            </a:pPr>
            <a:r>
              <a:rPr lang="en-US" b="true" sz="4464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Desafios Associados aos Levantamentos Hidrográficos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83471" y="4297361"/>
            <a:ext cx="713819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Custos Elevados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Dinâmica do Ambiente Marinho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Áreas de Difícil Acesso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Tecnologia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Legislação e Normas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9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06" t="0" r="-1387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88807" y="-257786"/>
            <a:ext cx="6722863" cy="10802573"/>
            <a:chOff x="0" y="0"/>
            <a:chExt cx="1041547" cy="16736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1547" cy="1673601"/>
            </a:xfrm>
            <a:custGeom>
              <a:avLst/>
              <a:gdLst/>
              <a:ahLst/>
              <a:cxnLst/>
              <a:rect r="r" b="b" t="t" l="l"/>
              <a:pathLst>
                <a:path h="1673601" w="1041547">
                  <a:moveTo>
                    <a:pt x="0" y="0"/>
                  </a:moveTo>
                  <a:lnTo>
                    <a:pt x="1041547" y="0"/>
                  </a:lnTo>
                  <a:lnTo>
                    <a:pt x="1041547" y="1673601"/>
                  </a:lnTo>
                  <a:lnTo>
                    <a:pt x="0" y="1673601"/>
                  </a:lnTo>
                  <a:close/>
                </a:path>
              </a:pathLst>
            </a:custGeom>
            <a:blipFill>
              <a:blip r:embed="rId2"/>
              <a:stretch>
                <a:fillRect l="-70588" t="0" r="-7058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72396" y="549657"/>
            <a:ext cx="3789288" cy="665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3"/>
              </a:lnSpc>
            </a:pPr>
            <a:r>
              <a:rPr lang="en-US" b="true" sz="4460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30195"/>
            <a:ext cx="10060179" cy="642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12548"/>
                </a:solidFill>
                <a:latin typeface="Telegraf"/>
                <a:ea typeface="Telegraf"/>
                <a:cs typeface="Telegraf"/>
                <a:sym typeface="Telegraf"/>
              </a:rPr>
              <a:t> Os levantamentos hidrográficos são mais do que simples mapeamentos do fundo marinho, são a bússola que guia a navegação segura em um mundo cada vez mais interconectado. Ao fornecer dados precisos e atualizados, esses levantamentos não apenas evitam acidentes, mas também impulsionam o crescimento económico e a proteção ambiental. Em um futuro onde o tráfego marítimo tende a aumentar, a importância dos levantamentos hidrográficos só tende a crescer, tornando-se um investimento estratégico para qualquer nação com costa marítima.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6" t="0" r="-1387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26519" y="267686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8"/>
                </a:lnTo>
                <a:lnTo>
                  <a:pt x="0" y="1522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9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8891594"/>
            <a:ext cx="1490776" cy="1653192"/>
            <a:chOff x="0" y="0"/>
            <a:chExt cx="1987702" cy="220425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9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75812" y="1461412"/>
            <a:ext cx="8792757" cy="255852"/>
            <a:chOff x="0" y="0"/>
            <a:chExt cx="11723676" cy="341136"/>
          </a:xfrm>
        </p:grpSpPr>
        <p:sp>
          <p:nvSpPr>
            <p:cNvPr name="AutoShape 4" id="4"/>
            <p:cNvSpPr/>
            <p:nvPr/>
          </p:nvSpPr>
          <p:spPr>
            <a:xfrm>
              <a:off x="0" y="34400"/>
              <a:ext cx="11723676" cy="0"/>
            </a:xfrm>
            <a:prstGeom prst="line">
              <a:avLst/>
            </a:prstGeom>
            <a:ln cap="flat" w="68801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306735"/>
              <a:ext cx="11723676" cy="0"/>
            </a:xfrm>
            <a:prstGeom prst="line">
              <a:avLst/>
            </a:prstGeom>
            <a:ln cap="flat" w="68801">
              <a:solidFill>
                <a:srgbClr val="150786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40089" y="166439"/>
            <a:ext cx="1683854" cy="1550824"/>
          </a:xfrm>
          <a:custGeom>
            <a:avLst/>
            <a:gdLst/>
            <a:ahLst/>
            <a:cxnLst/>
            <a:rect r="r" b="b" t="t" l="l"/>
            <a:pathLst>
              <a:path h="1550824" w="1683854">
                <a:moveTo>
                  <a:pt x="0" y="0"/>
                </a:moveTo>
                <a:lnTo>
                  <a:pt x="1683855" y="0"/>
                </a:lnTo>
                <a:lnTo>
                  <a:pt x="1683855" y="1550825"/>
                </a:lnTo>
                <a:lnTo>
                  <a:pt x="0" y="1550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6" t="0" r="-1387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73478" y="226378"/>
            <a:ext cx="454104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ACADEMIA  NAVAL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60604" y="2633603"/>
            <a:ext cx="11679555" cy="65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APRESENTAÇÃO DO TRABALHO DE HIDROGRÁFIA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65696" y="773114"/>
            <a:ext cx="7156609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DEPARTAMENTO DE MARINHA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01327" y="4203957"/>
            <a:ext cx="12563158" cy="202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  LEVANTAMENTOS HIDROGRÁFICOS,</a:t>
            </a:r>
          </a:p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 PRINCIPAIS INSTRUMENTO E CARTAS NÁUTICAS</a:t>
            </a:r>
          </a:p>
          <a:p>
            <a:pPr algn="ctr">
              <a:lnSpc>
                <a:spcPts val="53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389746" y="6352395"/>
            <a:ext cx="2021269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GRUPO 6</a:t>
            </a:r>
          </a:p>
          <a:p>
            <a:pPr algn="ctr">
              <a:lnSpc>
                <a:spcPts val="60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331417" y="7469761"/>
            <a:ext cx="11625165" cy="176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 101054831 - CADETE PEDRITO PEDRO JOÃO MANUEL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 101054826 - CADETE MILTON JOAQUIM PINTO MENDES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 101054813 - CADETE MAURO ALFREDO PAULO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 101046582 - CADETE JOSEMAR DA PURIFICAÇÃO DA SILVA MANUEL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04246" y="0"/>
            <a:ext cx="6883754" cy="10287000"/>
            <a:chOff x="0" y="0"/>
            <a:chExt cx="1169794" cy="1748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9794" cy="1748126"/>
            </a:xfrm>
            <a:custGeom>
              <a:avLst/>
              <a:gdLst/>
              <a:ahLst/>
              <a:cxnLst/>
              <a:rect r="r" b="b" t="t" l="l"/>
              <a:pathLst>
                <a:path h="1748126" w="1169794">
                  <a:moveTo>
                    <a:pt x="0" y="0"/>
                  </a:moveTo>
                  <a:lnTo>
                    <a:pt x="1169794" y="0"/>
                  </a:lnTo>
                  <a:lnTo>
                    <a:pt x="1169794" y="1748126"/>
                  </a:lnTo>
                  <a:lnTo>
                    <a:pt x="0" y="1748126"/>
                  </a:lnTo>
                  <a:close/>
                </a:path>
              </a:pathLst>
            </a:custGeom>
            <a:blipFill>
              <a:blip r:embed="rId2"/>
              <a:stretch>
                <a:fillRect l="-62149" t="0" r="-6214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219987" y="1028700"/>
            <a:ext cx="342007" cy="363785"/>
            <a:chOff x="0" y="0"/>
            <a:chExt cx="90076" cy="958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076" cy="95812"/>
            </a:xfrm>
            <a:custGeom>
              <a:avLst/>
              <a:gdLst/>
              <a:ahLst/>
              <a:cxnLst/>
              <a:rect r="r" b="b" t="t" l="l"/>
              <a:pathLst>
                <a:path h="95812" w="90076">
                  <a:moveTo>
                    <a:pt x="0" y="0"/>
                  </a:moveTo>
                  <a:lnTo>
                    <a:pt x="90076" y="0"/>
                  </a:lnTo>
                  <a:lnTo>
                    <a:pt x="90076" y="95812"/>
                  </a:lnTo>
                  <a:lnTo>
                    <a:pt x="0" y="95812"/>
                  </a:lnTo>
                  <a:close/>
                </a:path>
              </a:pathLst>
            </a:custGeom>
            <a:solidFill>
              <a:srgbClr val="11254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90076" cy="124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388" y="5481234"/>
            <a:ext cx="8207917" cy="16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671"/>
              </a:lnSpc>
            </a:pPr>
            <a:r>
              <a:rPr lang="en-US" b="true" sz="11115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OBRIGADO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2892" y="7574626"/>
            <a:ext cx="3788907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Por sua atenção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40089" y="166439"/>
            <a:ext cx="1274266" cy="1522029"/>
          </a:xfrm>
          <a:custGeom>
            <a:avLst/>
            <a:gdLst/>
            <a:ahLst/>
            <a:cxnLst/>
            <a:rect r="r" b="b" t="t" l="l"/>
            <a:pathLst>
              <a:path h="1522029" w="1274266">
                <a:moveTo>
                  <a:pt x="0" y="0"/>
                </a:moveTo>
                <a:lnTo>
                  <a:pt x="1274267" y="0"/>
                </a:lnTo>
                <a:lnTo>
                  <a:pt x="1274267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611" t="0" r="-3053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46600" y="166439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2" y="0"/>
                </a:lnTo>
                <a:lnTo>
                  <a:pt x="1124722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94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17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45388" y="2829970"/>
            <a:ext cx="1006887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"Assim como o mar, cheio de mistérios e belezas, que nossas vidas sejam repletas de aventuras e aprendizados."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42295" y="0"/>
            <a:ext cx="8645705" cy="10287000"/>
            <a:chOff x="0" y="0"/>
            <a:chExt cx="22770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70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77058">
                  <a:moveTo>
                    <a:pt x="0" y="0"/>
                  </a:moveTo>
                  <a:lnTo>
                    <a:pt x="2277058" y="0"/>
                  </a:lnTo>
                  <a:lnTo>
                    <a:pt x="22770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77058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41107" y="214285"/>
            <a:ext cx="4805785" cy="74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2"/>
              </a:lnSpc>
            </a:pPr>
            <a:r>
              <a:rPr lang="en-US" b="true" sz="505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AGENDA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941066" y="195235"/>
            <a:ext cx="1008910" cy="1365307"/>
          </a:xfrm>
          <a:custGeom>
            <a:avLst/>
            <a:gdLst/>
            <a:ahLst/>
            <a:cxnLst/>
            <a:rect r="r" b="b" t="t" l="l"/>
            <a:pathLst>
              <a:path h="1365307" w="1008910">
                <a:moveTo>
                  <a:pt x="0" y="0"/>
                </a:moveTo>
                <a:lnTo>
                  <a:pt x="1008910" y="0"/>
                </a:lnTo>
                <a:lnTo>
                  <a:pt x="1008910" y="1365307"/>
                </a:lnTo>
                <a:lnTo>
                  <a:pt x="0" y="1365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6" t="0" r="-1387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73457" y="1390038"/>
            <a:ext cx="6700997" cy="8469716"/>
            <a:chOff x="0" y="0"/>
            <a:chExt cx="8934663" cy="1129295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934663" cy="11292955"/>
              <a:chOff x="0" y="0"/>
              <a:chExt cx="2346970" cy="296644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346970" cy="2966449"/>
              </a:xfrm>
              <a:custGeom>
                <a:avLst/>
                <a:gdLst/>
                <a:ahLst/>
                <a:cxnLst/>
                <a:rect r="r" b="b" t="t" l="l"/>
                <a:pathLst>
                  <a:path h="2966449" w="2346970">
                    <a:moveTo>
                      <a:pt x="17330" y="0"/>
                    </a:moveTo>
                    <a:lnTo>
                      <a:pt x="2329640" y="0"/>
                    </a:lnTo>
                    <a:cubicBezTo>
                      <a:pt x="2334236" y="0"/>
                      <a:pt x="2338644" y="1826"/>
                      <a:pt x="2341894" y="5076"/>
                    </a:cubicBezTo>
                    <a:cubicBezTo>
                      <a:pt x="2345144" y="8326"/>
                      <a:pt x="2346970" y="12734"/>
                      <a:pt x="2346970" y="17330"/>
                    </a:cubicBezTo>
                    <a:lnTo>
                      <a:pt x="2346970" y="2949119"/>
                    </a:lnTo>
                    <a:cubicBezTo>
                      <a:pt x="2346970" y="2953715"/>
                      <a:pt x="2345144" y="2958124"/>
                      <a:pt x="2341894" y="2961374"/>
                    </a:cubicBezTo>
                    <a:cubicBezTo>
                      <a:pt x="2338644" y="2964624"/>
                      <a:pt x="2334236" y="2966449"/>
                      <a:pt x="2329640" y="2966449"/>
                    </a:cubicBezTo>
                    <a:lnTo>
                      <a:pt x="17330" y="2966449"/>
                    </a:lnTo>
                    <a:cubicBezTo>
                      <a:pt x="12734" y="2966449"/>
                      <a:pt x="8326" y="2964624"/>
                      <a:pt x="5076" y="2961374"/>
                    </a:cubicBezTo>
                    <a:cubicBezTo>
                      <a:pt x="1826" y="2958124"/>
                      <a:pt x="0" y="2953715"/>
                      <a:pt x="0" y="2949119"/>
                    </a:cubicBezTo>
                    <a:lnTo>
                      <a:pt x="0" y="17330"/>
                    </a:lnTo>
                    <a:cubicBezTo>
                      <a:pt x="0" y="12734"/>
                      <a:pt x="1826" y="8326"/>
                      <a:pt x="5076" y="5076"/>
                    </a:cubicBezTo>
                    <a:cubicBezTo>
                      <a:pt x="8326" y="1826"/>
                      <a:pt x="12734" y="0"/>
                      <a:pt x="173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346970" cy="2995024"/>
              </a:xfrm>
              <a:prstGeom prst="rect">
                <a:avLst/>
              </a:prstGeom>
            </p:spPr>
            <p:txBody>
              <a:bodyPr anchor="ctr" rtlCol="false" tIns="38201" lIns="38201" bIns="38201" rIns="38201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39259"/>
              <a:ext cx="8934663" cy="10728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1560" indent="-320780" lvl="1">
                <a:lnSpc>
                  <a:spcPts val="4992"/>
                </a:lnSpc>
                <a:buAutoNum type="arabicPeriod" startAt="1"/>
              </a:pPr>
              <a:r>
                <a:rPr lang="en-US" b="true" sz="2971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INTRODUÇÃO </a:t>
              </a:r>
            </a:p>
            <a:p>
              <a:pPr algn="l">
                <a:lnSpc>
                  <a:spcPts val="4992"/>
                </a:lnSpc>
              </a:pP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 1.1 Problemática </a:t>
              </a:r>
            </a:p>
            <a:p>
              <a:pPr algn="l">
                <a:lnSpc>
                  <a:spcPts val="4992"/>
                </a:lnSpc>
              </a:pP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 1.2 </a:t>
              </a: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Hipóteses</a:t>
              </a:r>
            </a:p>
            <a:p>
              <a:pPr algn="l">
                <a:lnSpc>
                  <a:spcPts val="4992"/>
                </a:lnSpc>
              </a:pP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1.3 </a:t>
              </a: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Objetivo Geral </a:t>
              </a:r>
            </a:p>
            <a:p>
              <a:pPr algn="l">
                <a:lnSpc>
                  <a:spcPts val="4992"/>
                </a:lnSpc>
              </a:pP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1.4 </a:t>
              </a: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Objetivos Específicos </a:t>
              </a:r>
            </a:p>
            <a:p>
              <a:pPr algn="l">
                <a:lnSpc>
                  <a:spcPts val="4992"/>
                </a:lnSpc>
              </a:pP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1.5 </a:t>
              </a: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Justificativa</a:t>
              </a:r>
            </a:p>
            <a:p>
              <a:pPr algn="l">
                <a:lnSpc>
                  <a:spcPts val="4992"/>
                </a:lnSpc>
              </a:pP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2. </a:t>
              </a: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DESENVOLVIMENTO</a:t>
              </a:r>
            </a:p>
            <a:p>
              <a:pPr algn="l">
                <a:lnSpc>
                  <a:spcPts val="4992"/>
                </a:lnSpc>
              </a:pP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2.1 Importância Do LH</a:t>
              </a:r>
            </a:p>
            <a:p>
              <a:pPr algn="l">
                <a:lnSpc>
                  <a:spcPts val="4992"/>
                </a:lnSpc>
              </a:pP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2.2 Principais Instrumentos</a:t>
              </a:r>
            </a:p>
            <a:p>
              <a:pPr algn="l">
                <a:lnSpc>
                  <a:spcPts val="4992"/>
                </a:lnSpc>
              </a:pP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2.3 Cartas Náuticas</a:t>
              </a:r>
            </a:p>
            <a:p>
              <a:pPr algn="l">
                <a:lnSpc>
                  <a:spcPts val="4992"/>
                </a:lnSpc>
              </a:pP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3. </a:t>
              </a: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CONCLUSÃO</a:t>
              </a:r>
            </a:p>
            <a:p>
              <a:pPr algn="l">
                <a:lnSpc>
                  <a:spcPts val="4992"/>
                </a:lnSpc>
              </a:pP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4. </a:t>
              </a:r>
              <a:r>
                <a:rPr lang="en-US" sz="2971" b="true">
                  <a:solidFill>
                    <a:srgbClr val="11254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REFERÊNCIAS </a:t>
              </a:r>
            </a:p>
            <a:p>
              <a:pPr algn="l">
                <a:lnSpc>
                  <a:spcPts val="432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2102562"/>
            <a:ext cx="7645832" cy="648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levantamento hidrográfico é um processo científico essencial que envolve a medição e descrição das características físicas de corpos d'água, como rios, lagos e mares. Este tipo de levantamento é fundamental para garantir a segurança da navegação, a construção de infraestruturas aquáticas e a exploração de recursos naturais. Os dados coletados são utilizados para criar cartas náuticas, que são documentos cartográficos essenciais para a navegação segura.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7952910" cy="10287000"/>
            <a:chOff x="0" y="0"/>
            <a:chExt cx="123211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211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32114">
                  <a:moveTo>
                    <a:pt x="0" y="0"/>
                  </a:moveTo>
                  <a:lnTo>
                    <a:pt x="1232114" y="0"/>
                  </a:lnTo>
                  <a:lnTo>
                    <a:pt x="123211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7011" t="0" r="-4701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697220" y="547180"/>
            <a:ext cx="10045011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INTRODUÇÃO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8782471"/>
            <a:ext cx="1504529" cy="1504529"/>
            <a:chOff x="0" y="0"/>
            <a:chExt cx="2006039" cy="200603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06039" cy="2006039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47313" y="406427"/>
              <a:ext cx="1322961" cy="1050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254"/>
                </a:lnSpc>
                <a:spcBef>
                  <a:spcPct val="0"/>
                </a:spcBef>
              </a:pPr>
              <a:r>
                <a:rPr lang="en-US" b="true" sz="4467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6" t="0" r="-1387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94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5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421793" cy="10287000"/>
            <a:chOff x="0" y="0"/>
            <a:chExt cx="1203019" cy="1313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3019" cy="1313492"/>
            </a:xfrm>
            <a:custGeom>
              <a:avLst/>
              <a:gdLst/>
              <a:ahLst/>
              <a:cxnLst/>
              <a:rect r="r" b="b" t="t" l="l"/>
              <a:pathLst>
                <a:path h="1313492" w="1203019">
                  <a:moveTo>
                    <a:pt x="0" y="0"/>
                  </a:moveTo>
                  <a:lnTo>
                    <a:pt x="1203019" y="0"/>
                  </a:lnTo>
                  <a:lnTo>
                    <a:pt x="1203019" y="1313492"/>
                  </a:lnTo>
                  <a:lnTo>
                    <a:pt x="0" y="1313492"/>
                  </a:lnTo>
                  <a:close/>
                </a:path>
              </a:pathLst>
            </a:custGeom>
            <a:blipFill>
              <a:blip r:embed="rId2"/>
              <a:stretch>
                <a:fillRect l="-4591" t="0" r="-459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032771"/>
            <a:ext cx="1459619" cy="1254229"/>
            <a:chOff x="0" y="0"/>
            <a:chExt cx="384426" cy="3303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4426" cy="330332"/>
            </a:xfrm>
            <a:custGeom>
              <a:avLst/>
              <a:gdLst/>
              <a:ahLst/>
              <a:cxnLst/>
              <a:rect r="r" b="b" t="t" l="l"/>
              <a:pathLst>
                <a:path h="330332" w="384426">
                  <a:moveTo>
                    <a:pt x="0" y="0"/>
                  </a:moveTo>
                  <a:lnTo>
                    <a:pt x="384426" y="0"/>
                  </a:lnTo>
                  <a:lnTo>
                    <a:pt x="384426" y="330332"/>
                  </a:lnTo>
                  <a:lnTo>
                    <a:pt x="0" y="330332"/>
                  </a:lnTo>
                  <a:close/>
                </a:path>
              </a:pathLst>
            </a:custGeom>
            <a:solidFill>
              <a:srgbClr val="11254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84426" cy="358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693494" y="1837676"/>
            <a:ext cx="10045011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PROBLEMÁTICA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58891" y="3674829"/>
            <a:ext cx="8260770" cy="227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25"/>
              </a:lnSpc>
            </a:pPr>
            <a:r>
              <a:rPr lang="en-US" sz="323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Como o levantamento hidrográfico podem melhorar a segurança da navegação em áreas de alto tráfego marítimo?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8959276"/>
            <a:ext cx="1459619" cy="120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1"/>
              </a:lnSpc>
              <a:spcBef>
                <a:spcPct val="0"/>
              </a:spcBef>
            </a:pPr>
            <a:r>
              <a:rPr lang="en-US" b="true" sz="657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9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06" t="0" r="-13875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85044" y="1717264"/>
            <a:ext cx="1235581" cy="12355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5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0"/>
                </a:lnSpc>
              </a:pPr>
              <a:r>
                <a:rPr lang="en-US" b="true" sz="349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93584" y="1623947"/>
            <a:ext cx="1235581" cy="12355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5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0"/>
                </a:lnSpc>
              </a:pPr>
              <a:r>
                <a:rPr lang="en-US" b="true" sz="349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95518" y="1623947"/>
            <a:ext cx="1235581" cy="123558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54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0"/>
                </a:lnSpc>
              </a:pPr>
              <a:r>
                <a:rPr lang="en-US" b="true" sz="349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97452" y="1717264"/>
            <a:ext cx="1235581" cy="123558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54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0"/>
                </a:lnSpc>
              </a:pPr>
              <a:r>
                <a:rPr lang="en-US" b="true" sz="349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5274" y="8251841"/>
            <a:ext cx="19082764" cy="2154936"/>
            <a:chOff x="0" y="0"/>
            <a:chExt cx="2956420" cy="3338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56420" cy="333856"/>
            </a:xfrm>
            <a:custGeom>
              <a:avLst/>
              <a:gdLst/>
              <a:ahLst/>
              <a:cxnLst/>
              <a:rect r="r" b="b" t="t" l="l"/>
              <a:pathLst>
                <a:path h="333856" w="2956420">
                  <a:moveTo>
                    <a:pt x="0" y="0"/>
                  </a:moveTo>
                  <a:lnTo>
                    <a:pt x="2956420" y="0"/>
                  </a:lnTo>
                  <a:lnTo>
                    <a:pt x="2956420" y="333856"/>
                  </a:lnTo>
                  <a:lnTo>
                    <a:pt x="0" y="333856"/>
                  </a:lnTo>
                  <a:close/>
                </a:path>
              </a:pathLst>
            </a:custGeom>
            <a:blipFill>
              <a:blip r:embed="rId2"/>
              <a:stretch>
                <a:fillRect l="0" t="-282076" r="0" b="-282076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40089" y="3135753"/>
            <a:ext cx="461776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12548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b="true" sz="3000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R</a:t>
            </a:r>
            <a:r>
              <a:rPr lang="en-US" b="true" sz="3000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edução do risco de encalhes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08351" y="3135753"/>
            <a:ext cx="3558231" cy="189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Melhoria da tomada de decisão</a:t>
            </a:r>
          </a:p>
          <a:p>
            <a:pPr algn="just">
              <a:lnSpc>
                <a:spcPts val="196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514257" y="2954778"/>
            <a:ext cx="3531279" cy="189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12548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0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Mapas náuticos precisos e atualizados</a:t>
            </a:r>
          </a:p>
          <a:p>
            <a:pPr algn="just">
              <a:lnSpc>
                <a:spcPts val="196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663891" y="2946687"/>
            <a:ext cx="3902704" cy="189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12548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00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A integração com sistemas de  eletrônica </a:t>
            </a:r>
          </a:p>
          <a:p>
            <a:pPr algn="just">
              <a:lnSpc>
                <a:spcPts val="196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25274" y="8753586"/>
            <a:ext cx="1490776" cy="1653192"/>
            <a:chOff x="0" y="0"/>
            <a:chExt cx="812800" cy="9013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901352"/>
            </a:xfrm>
            <a:custGeom>
              <a:avLst/>
              <a:gdLst/>
              <a:ahLst/>
              <a:cxnLst/>
              <a:rect r="r" b="b" t="t" l="l"/>
              <a:pathLst>
                <a:path h="90135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01352"/>
                  </a:lnTo>
                  <a:lnTo>
                    <a:pt x="0" y="901352"/>
                  </a:lnTo>
                  <a:close/>
                </a:path>
              </a:pathLst>
            </a:custGeom>
            <a:solidFill>
              <a:srgbClr val="11254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929927"/>
            </a:xfrm>
            <a:prstGeom prst="rect">
              <a:avLst/>
            </a:prstGeom>
          </p:spPr>
          <p:txBody>
            <a:bodyPr anchor="ctr" rtlCol="false" tIns="24540" lIns="24540" bIns="24540" rIns="2454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121494" y="425019"/>
            <a:ext cx="10045011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HIPOTÉSE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6" t="0" r="-13875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94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5274" y="8798364"/>
            <a:ext cx="1459619" cy="120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1"/>
              </a:lnSpc>
              <a:spcBef>
                <a:spcPct val="0"/>
              </a:spcBef>
            </a:pPr>
            <a:r>
              <a:rPr lang="en-US" b="true" sz="657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1494" y="425019"/>
            <a:ext cx="10045011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2078" y="1356718"/>
            <a:ext cx="4016534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b="true" sz="4460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Objetivo Geral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7936" y="2605509"/>
            <a:ext cx="15228287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Analisar e avaliar o impacto dos levantamentos hidrográficos na melhoria da segurança da navegação, especialmente em áreas com alto tráfego marítimo, identificando os principais benefícios e desafios associados a essa prática.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479711"/>
            <a:ext cx="8745169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b="true" sz="4460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Objetivo Especifíco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0474" y="5604417"/>
            <a:ext cx="15725749" cy="164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dentificar os principais componentes de um levantamento hidrográfico e como cada um contribui para a segurança da navegação. 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30474" y="6988715"/>
            <a:ext cx="1572574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Avaliar a importância dos levantamentos hidrográficos para a prevenção de acidentes marítimos, como encalhes e colisões.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7618" y="8355552"/>
            <a:ext cx="15718605" cy="164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Apontar as principais lacunas e desafios na realização de levantamentos hidrográficos em áreas de alto tráfego marítimo. 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9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6" t="0" r="-13875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02870"/>
            <a:ext cx="8258231" cy="10389870"/>
            <a:chOff x="0" y="0"/>
            <a:chExt cx="1123345" cy="14133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3345" cy="1413307"/>
            </a:xfrm>
            <a:custGeom>
              <a:avLst/>
              <a:gdLst/>
              <a:ahLst/>
              <a:cxnLst/>
              <a:rect r="r" b="b" t="t" l="l"/>
              <a:pathLst>
                <a:path h="1413307" w="1123345">
                  <a:moveTo>
                    <a:pt x="0" y="0"/>
                  </a:moveTo>
                  <a:lnTo>
                    <a:pt x="1123345" y="0"/>
                  </a:lnTo>
                  <a:lnTo>
                    <a:pt x="1123345" y="1413307"/>
                  </a:lnTo>
                  <a:lnTo>
                    <a:pt x="0" y="1413307"/>
                  </a:lnTo>
                  <a:close/>
                </a:path>
              </a:pathLst>
            </a:custGeom>
            <a:blipFill>
              <a:blip r:embed="rId2"/>
              <a:stretch>
                <a:fillRect l="-44453" t="0" r="-4445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664123" y="84455"/>
            <a:ext cx="10045011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JUSTIFICATIVA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688974" y="1231765"/>
            <a:ext cx="6813362" cy="8577733"/>
            <a:chOff x="0" y="0"/>
            <a:chExt cx="9084483" cy="1143697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8702880" cy="2594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99895" indent="-299948" lvl="1">
                <a:lnSpc>
                  <a:spcPts val="3890"/>
                </a:lnSpc>
                <a:buFont typeface="Arial"/>
                <a:buChar char="•"/>
              </a:pPr>
              <a:r>
                <a:rPr lang="en-US" sz="277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b="true" sz="277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Segurança na navegação</a:t>
              </a:r>
              <a:r>
                <a:rPr lang="en-US" sz="277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: Os levantamentos hidrográficos contribuem para evitar acidentes marítimos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27945"/>
              <a:ext cx="9084483" cy="3911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9895" indent="-299948" lvl="1">
                <a:lnSpc>
                  <a:spcPts val="3890"/>
                </a:lnSpc>
                <a:buFont typeface="Arial"/>
                <a:buChar char="•"/>
              </a:pPr>
              <a:r>
                <a:rPr lang="en-US" sz="277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b="true" sz="277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Planejamento de rotas</a:t>
              </a:r>
              <a:r>
                <a:rPr lang="en-US" sz="277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: Em regiões com intenso tráfego marítimo, o conhecimento detalhado das características hidrográficas permite o planejamento eficiente das rotas das embarcações.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525331"/>
              <a:ext cx="9084483" cy="3911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9895" indent="-299948" lvl="1">
                <a:lnSpc>
                  <a:spcPts val="3890"/>
                </a:lnSpc>
                <a:buFont typeface="Arial"/>
                <a:buChar char="•"/>
              </a:pPr>
              <a:r>
                <a:rPr lang="en-US" sz="277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b="true" sz="277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Resposta a emergências</a:t>
              </a:r>
              <a:r>
                <a:rPr lang="en-US" sz="277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: Em situações de emergência, como vazamentos de óleo ou desastres naturais, os levantamentos hidrográficos permitem uma resposta rápida e eficaz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6" t="0" r="-1387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94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00" r="0" b="-92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4820" y="1974567"/>
            <a:ext cx="15527377" cy="8895600"/>
            <a:chOff x="0" y="0"/>
            <a:chExt cx="4089515" cy="234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89515" cy="2342874"/>
            </a:xfrm>
            <a:custGeom>
              <a:avLst/>
              <a:gdLst/>
              <a:ahLst/>
              <a:cxnLst/>
              <a:rect r="r" b="b" t="t" l="l"/>
              <a:pathLst>
                <a:path h="2342874" w="4089515">
                  <a:moveTo>
                    <a:pt x="0" y="0"/>
                  </a:moveTo>
                  <a:lnTo>
                    <a:pt x="4089515" y="0"/>
                  </a:lnTo>
                  <a:lnTo>
                    <a:pt x="4089515" y="2342874"/>
                  </a:lnTo>
                  <a:lnTo>
                    <a:pt x="0" y="23428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89515" cy="2390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73733" y="2198807"/>
            <a:ext cx="6008233" cy="67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27"/>
              </a:lnSpc>
            </a:pPr>
            <a:r>
              <a:rPr lang="en-US" b="true" sz="4460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Esses dados incluem: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273733" y="4106905"/>
            <a:ext cx="4019359" cy="1008175"/>
            <a:chOff x="0" y="0"/>
            <a:chExt cx="5359146" cy="134423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359146" cy="1072555"/>
              <a:chOff x="0" y="0"/>
              <a:chExt cx="1461937" cy="29258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461937" cy="292586"/>
              </a:xfrm>
              <a:custGeom>
                <a:avLst/>
                <a:gdLst/>
                <a:ahLst/>
                <a:cxnLst/>
                <a:rect r="r" b="b" t="t" l="l"/>
                <a:pathLst>
                  <a:path h="292586" w="1461937">
                    <a:moveTo>
                      <a:pt x="59711" y="0"/>
                    </a:moveTo>
                    <a:lnTo>
                      <a:pt x="1402226" y="0"/>
                    </a:lnTo>
                    <a:cubicBezTo>
                      <a:pt x="1418062" y="0"/>
                      <a:pt x="1433250" y="6291"/>
                      <a:pt x="1444448" y="17489"/>
                    </a:cubicBezTo>
                    <a:cubicBezTo>
                      <a:pt x="1455646" y="28687"/>
                      <a:pt x="1461937" y="43875"/>
                      <a:pt x="1461937" y="59711"/>
                    </a:cubicBezTo>
                    <a:lnTo>
                      <a:pt x="1461937" y="232875"/>
                    </a:lnTo>
                    <a:cubicBezTo>
                      <a:pt x="1461937" y="248711"/>
                      <a:pt x="1455646" y="263899"/>
                      <a:pt x="1444448" y="275097"/>
                    </a:cubicBezTo>
                    <a:cubicBezTo>
                      <a:pt x="1433250" y="286295"/>
                      <a:pt x="1418062" y="292586"/>
                      <a:pt x="1402226" y="292586"/>
                    </a:cubicBezTo>
                    <a:lnTo>
                      <a:pt x="59711" y="292586"/>
                    </a:lnTo>
                    <a:cubicBezTo>
                      <a:pt x="43875" y="292586"/>
                      <a:pt x="28687" y="286295"/>
                      <a:pt x="17489" y="275097"/>
                    </a:cubicBezTo>
                    <a:cubicBezTo>
                      <a:pt x="6291" y="263899"/>
                      <a:pt x="0" y="248711"/>
                      <a:pt x="0" y="232875"/>
                    </a:cubicBezTo>
                    <a:lnTo>
                      <a:pt x="0" y="59711"/>
                    </a:lnTo>
                    <a:cubicBezTo>
                      <a:pt x="0" y="43875"/>
                      <a:pt x="6291" y="28687"/>
                      <a:pt x="17489" y="17489"/>
                    </a:cubicBezTo>
                    <a:cubicBezTo>
                      <a:pt x="28687" y="6291"/>
                      <a:pt x="43875" y="0"/>
                      <a:pt x="59711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1461937" cy="359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050766" y="214960"/>
              <a:ext cx="3013011" cy="1129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3037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Batimetria</a:t>
              </a:r>
            </a:p>
            <a:p>
              <a:pPr algn="ctr" marL="0" indent="0" lvl="0">
                <a:lnSpc>
                  <a:spcPts val="321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881833" y="268322"/>
            <a:ext cx="10045011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12548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DESENVOLVIMENTO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273733" y="5605617"/>
            <a:ext cx="4019359" cy="816750"/>
            <a:chOff x="0" y="0"/>
            <a:chExt cx="5359146" cy="108900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359146" cy="1089000"/>
              <a:chOff x="0" y="0"/>
              <a:chExt cx="1461937" cy="29707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61937" cy="297072"/>
              </a:xfrm>
              <a:custGeom>
                <a:avLst/>
                <a:gdLst/>
                <a:ahLst/>
                <a:cxnLst/>
                <a:rect r="r" b="b" t="t" l="l"/>
                <a:pathLst>
                  <a:path h="297072" w="1461937">
                    <a:moveTo>
                      <a:pt x="59711" y="0"/>
                    </a:moveTo>
                    <a:lnTo>
                      <a:pt x="1402226" y="0"/>
                    </a:lnTo>
                    <a:cubicBezTo>
                      <a:pt x="1418062" y="0"/>
                      <a:pt x="1433250" y="6291"/>
                      <a:pt x="1444448" y="17489"/>
                    </a:cubicBezTo>
                    <a:cubicBezTo>
                      <a:pt x="1455646" y="28687"/>
                      <a:pt x="1461937" y="43875"/>
                      <a:pt x="1461937" y="59711"/>
                    </a:cubicBezTo>
                    <a:lnTo>
                      <a:pt x="1461937" y="237361"/>
                    </a:lnTo>
                    <a:cubicBezTo>
                      <a:pt x="1461937" y="253197"/>
                      <a:pt x="1455646" y="268385"/>
                      <a:pt x="1444448" y="279583"/>
                    </a:cubicBezTo>
                    <a:cubicBezTo>
                      <a:pt x="1433250" y="290781"/>
                      <a:pt x="1418062" y="297072"/>
                      <a:pt x="1402226" y="297072"/>
                    </a:cubicBezTo>
                    <a:lnTo>
                      <a:pt x="59711" y="297072"/>
                    </a:lnTo>
                    <a:cubicBezTo>
                      <a:pt x="43875" y="297072"/>
                      <a:pt x="28687" y="290781"/>
                      <a:pt x="17489" y="279583"/>
                    </a:cubicBezTo>
                    <a:cubicBezTo>
                      <a:pt x="6291" y="268385"/>
                      <a:pt x="0" y="253197"/>
                      <a:pt x="0" y="237361"/>
                    </a:cubicBezTo>
                    <a:lnTo>
                      <a:pt x="0" y="59711"/>
                    </a:lnTo>
                    <a:cubicBezTo>
                      <a:pt x="0" y="43875"/>
                      <a:pt x="6291" y="28687"/>
                      <a:pt x="17489" y="17489"/>
                    </a:cubicBezTo>
                    <a:cubicBezTo>
                      <a:pt x="28687" y="6291"/>
                      <a:pt x="43875" y="0"/>
                      <a:pt x="59711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66675"/>
                <a:ext cx="1461937" cy="3637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03208"/>
              <a:ext cx="5359146" cy="634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0"/>
                </a:lnSpc>
              </a:pPr>
              <a:r>
                <a:rPr lang="en-US" sz="2907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Topografia do fundo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246237" y="7651022"/>
            <a:ext cx="4046855" cy="804417"/>
            <a:chOff x="0" y="0"/>
            <a:chExt cx="5395807" cy="107255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36661" y="0"/>
              <a:ext cx="5359146" cy="1072555"/>
              <a:chOff x="0" y="0"/>
              <a:chExt cx="1461937" cy="29258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61937" cy="292586"/>
              </a:xfrm>
              <a:custGeom>
                <a:avLst/>
                <a:gdLst/>
                <a:ahLst/>
                <a:cxnLst/>
                <a:rect r="r" b="b" t="t" l="l"/>
                <a:pathLst>
                  <a:path h="292586" w="1461937">
                    <a:moveTo>
                      <a:pt x="59711" y="0"/>
                    </a:moveTo>
                    <a:lnTo>
                      <a:pt x="1402226" y="0"/>
                    </a:lnTo>
                    <a:cubicBezTo>
                      <a:pt x="1418062" y="0"/>
                      <a:pt x="1433250" y="6291"/>
                      <a:pt x="1444448" y="17489"/>
                    </a:cubicBezTo>
                    <a:cubicBezTo>
                      <a:pt x="1455646" y="28687"/>
                      <a:pt x="1461937" y="43875"/>
                      <a:pt x="1461937" y="59711"/>
                    </a:cubicBezTo>
                    <a:lnTo>
                      <a:pt x="1461937" y="232875"/>
                    </a:lnTo>
                    <a:cubicBezTo>
                      <a:pt x="1461937" y="248711"/>
                      <a:pt x="1455646" y="263899"/>
                      <a:pt x="1444448" y="275097"/>
                    </a:cubicBezTo>
                    <a:cubicBezTo>
                      <a:pt x="1433250" y="286295"/>
                      <a:pt x="1418062" y="292586"/>
                      <a:pt x="1402226" y="292586"/>
                    </a:cubicBezTo>
                    <a:lnTo>
                      <a:pt x="59711" y="292586"/>
                    </a:lnTo>
                    <a:cubicBezTo>
                      <a:pt x="43875" y="292586"/>
                      <a:pt x="28687" y="286295"/>
                      <a:pt x="17489" y="275097"/>
                    </a:cubicBezTo>
                    <a:cubicBezTo>
                      <a:pt x="6291" y="263899"/>
                      <a:pt x="0" y="248711"/>
                      <a:pt x="0" y="232875"/>
                    </a:cubicBezTo>
                    <a:lnTo>
                      <a:pt x="0" y="59711"/>
                    </a:lnTo>
                    <a:cubicBezTo>
                      <a:pt x="0" y="43875"/>
                      <a:pt x="6291" y="28687"/>
                      <a:pt x="17489" y="17489"/>
                    </a:cubicBezTo>
                    <a:cubicBezTo>
                      <a:pt x="28687" y="6291"/>
                      <a:pt x="43875" y="0"/>
                      <a:pt x="59711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66675"/>
                <a:ext cx="1461937" cy="359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174328"/>
              <a:ext cx="5395807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Correntes marítimas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907485" y="4106905"/>
            <a:ext cx="4019359" cy="804417"/>
            <a:chOff x="0" y="0"/>
            <a:chExt cx="5359146" cy="107255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5359146" cy="1072555"/>
              <a:chOff x="0" y="0"/>
              <a:chExt cx="1461937" cy="29258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61937" cy="292586"/>
              </a:xfrm>
              <a:custGeom>
                <a:avLst/>
                <a:gdLst/>
                <a:ahLst/>
                <a:cxnLst/>
                <a:rect r="r" b="b" t="t" l="l"/>
                <a:pathLst>
                  <a:path h="292586" w="1461937">
                    <a:moveTo>
                      <a:pt x="59711" y="0"/>
                    </a:moveTo>
                    <a:lnTo>
                      <a:pt x="1402226" y="0"/>
                    </a:lnTo>
                    <a:cubicBezTo>
                      <a:pt x="1418062" y="0"/>
                      <a:pt x="1433250" y="6291"/>
                      <a:pt x="1444448" y="17489"/>
                    </a:cubicBezTo>
                    <a:cubicBezTo>
                      <a:pt x="1455646" y="28687"/>
                      <a:pt x="1461937" y="43875"/>
                      <a:pt x="1461937" y="59711"/>
                    </a:cubicBezTo>
                    <a:lnTo>
                      <a:pt x="1461937" y="232875"/>
                    </a:lnTo>
                    <a:cubicBezTo>
                      <a:pt x="1461937" y="248711"/>
                      <a:pt x="1455646" y="263899"/>
                      <a:pt x="1444448" y="275097"/>
                    </a:cubicBezTo>
                    <a:cubicBezTo>
                      <a:pt x="1433250" y="286295"/>
                      <a:pt x="1418062" y="292586"/>
                      <a:pt x="1402226" y="292586"/>
                    </a:cubicBezTo>
                    <a:lnTo>
                      <a:pt x="59711" y="292586"/>
                    </a:lnTo>
                    <a:cubicBezTo>
                      <a:pt x="43875" y="292586"/>
                      <a:pt x="28687" y="286295"/>
                      <a:pt x="17489" y="275097"/>
                    </a:cubicBezTo>
                    <a:cubicBezTo>
                      <a:pt x="6291" y="263899"/>
                      <a:pt x="0" y="248711"/>
                      <a:pt x="0" y="232875"/>
                    </a:cubicBezTo>
                    <a:lnTo>
                      <a:pt x="0" y="59711"/>
                    </a:lnTo>
                    <a:cubicBezTo>
                      <a:pt x="0" y="43875"/>
                      <a:pt x="6291" y="28687"/>
                      <a:pt x="17489" y="17489"/>
                    </a:cubicBezTo>
                    <a:cubicBezTo>
                      <a:pt x="28687" y="6291"/>
                      <a:pt x="43875" y="0"/>
                      <a:pt x="59711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66675"/>
                <a:ext cx="1461937" cy="359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849642" y="143932"/>
              <a:ext cx="1701165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Marés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907485" y="7293449"/>
            <a:ext cx="4019359" cy="1161989"/>
            <a:chOff x="0" y="0"/>
            <a:chExt cx="5359146" cy="154931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359146" cy="1549319"/>
              <a:chOff x="0" y="0"/>
              <a:chExt cx="1461937" cy="42264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461937" cy="422643"/>
              </a:xfrm>
              <a:custGeom>
                <a:avLst/>
                <a:gdLst/>
                <a:ahLst/>
                <a:cxnLst/>
                <a:rect r="r" b="b" t="t" l="l"/>
                <a:pathLst>
                  <a:path h="422643" w="1461937">
                    <a:moveTo>
                      <a:pt x="59711" y="0"/>
                    </a:moveTo>
                    <a:lnTo>
                      <a:pt x="1402226" y="0"/>
                    </a:lnTo>
                    <a:cubicBezTo>
                      <a:pt x="1418062" y="0"/>
                      <a:pt x="1433250" y="6291"/>
                      <a:pt x="1444448" y="17489"/>
                    </a:cubicBezTo>
                    <a:cubicBezTo>
                      <a:pt x="1455646" y="28687"/>
                      <a:pt x="1461937" y="43875"/>
                      <a:pt x="1461937" y="59711"/>
                    </a:cubicBezTo>
                    <a:lnTo>
                      <a:pt x="1461937" y="362932"/>
                    </a:lnTo>
                    <a:cubicBezTo>
                      <a:pt x="1461937" y="378769"/>
                      <a:pt x="1455646" y="393956"/>
                      <a:pt x="1444448" y="405154"/>
                    </a:cubicBezTo>
                    <a:cubicBezTo>
                      <a:pt x="1433250" y="416352"/>
                      <a:pt x="1418062" y="422643"/>
                      <a:pt x="1402226" y="422643"/>
                    </a:cubicBezTo>
                    <a:lnTo>
                      <a:pt x="59711" y="422643"/>
                    </a:lnTo>
                    <a:cubicBezTo>
                      <a:pt x="43875" y="422643"/>
                      <a:pt x="28687" y="416352"/>
                      <a:pt x="17489" y="405154"/>
                    </a:cubicBezTo>
                    <a:cubicBezTo>
                      <a:pt x="6291" y="393956"/>
                      <a:pt x="0" y="378769"/>
                      <a:pt x="0" y="362932"/>
                    </a:cubicBezTo>
                    <a:lnTo>
                      <a:pt x="0" y="59711"/>
                    </a:lnTo>
                    <a:cubicBezTo>
                      <a:pt x="0" y="43875"/>
                      <a:pt x="6291" y="28687"/>
                      <a:pt x="17489" y="17489"/>
                    </a:cubicBezTo>
                    <a:cubicBezTo>
                      <a:pt x="28687" y="6291"/>
                      <a:pt x="43875" y="0"/>
                      <a:pt x="59711" y="0"/>
                    </a:cubicBez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66675"/>
                <a:ext cx="1461937" cy="4893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57110"/>
              <a:ext cx="5359146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Localização de obstáculos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6825255" y="195235"/>
            <a:ext cx="1124721" cy="1522029"/>
          </a:xfrm>
          <a:custGeom>
            <a:avLst/>
            <a:gdLst/>
            <a:ahLst/>
            <a:cxnLst/>
            <a:rect r="r" b="b" t="t" l="l"/>
            <a:pathLst>
              <a:path h="1522029" w="1124721">
                <a:moveTo>
                  <a:pt x="0" y="0"/>
                </a:moveTo>
                <a:lnTo>
                  <a:pt x="1124721" y="0"/>
                </a:lnTo>
                <a:lnTo>
                  <a:pt x="1124721" y="1522029"/>
                </a:lnTo>
                <a:lnTo>
                  <a:pt x="0" y="1522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94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40089" y="166439"/>
            <a:ext cx="1544955" cy="1422898"/>
          </a:xfrm>
          <a:custGeom>
            <a:avLst/>
            <a:gdLst/>
            <a:ahLst/>
            <a:cxnLst/>
            <a:rect r="r" b="b" t="t" l="l"/>
            <a:pathLst>
              <a:path h="1422898" w="1544955">
                <a:moveTo>
                  <a:pt x="0" y="0"/>
                </a:moveTo>
                <a:lnTo>
                  <a:pt x="1544955" y="0"/>
                </a:lnTo>
                <a:lnTo>
                  <a:pt x="1544955" y="1422899"/>
                </a:lnTo>
                <a:lnTo>
                  <a:pt x="0" y="142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06" t="0" r="-13875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0" y="8633808"/>
            <a:ext cx="1490776" cy="1653192"/>
            <a:chOff x="0" y="0"/>
            <a:chExt cx="1987702" cy="220425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1987702" cy="2204256"/>
              <a:chOff x="0" y="0"/>
              <a:chExt cx="812800" cy="90135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901352"/>
              </a:xfrm>
              <a:custGeom>
                <a:avLst/>
                <a:gdLst/>
                <a:ahLst/>
                <a:cxnLst/>
                <a:rect r="r" b="b" t="t" l="l"/>
                <a:pathLst>
                  <a:path h="90135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01352"/>
                    </a:lnTo>
                    <a:lnTo>
                      <a:pt x="0" y="901352"/>
                    </a:lnTo>
                    <a:close/>
                  </a:path>
                </a:pathLst>
              </a:custGeom>
              <a:solidFill>
                <a:srgbClr val="112548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812800" cy="929927"/>
              </a:xfrm>
              <a:prstGeom prst="rect">
                <a:avLst/>
              </a:prstGeom>
            </p:spPr>
            <p:txBody>
              <a:bodyPr anchor="ctr" rtlCol="false" tIns="24540" lIns="24540" bIns="24540" rIns="24540"/>
              <a:lstStyle/>
              <a:p>
                <a:pPr algn="ctr">
                  <a:lnSpc>
                    <a:spcPts val="2095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41543" y="234657"/>
              <a:ext cx="1946159" cy="1534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201"/>
                </a:lnSpc>
                <a:spcBef>
                  <a:spcPct val="0"/>
                </a:spcBef>
              </a:pPr>
              <a:r>
                <a:rPr lang="en-US" b="true" sz="657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06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DAGbl42bDPI</dc:identifier>
  <dcterms:modified xsi:type="dcterms:W3CDTF">2011-08-01T06:04:30Z</dcterms:modified>
  <cp:revision>1</cp:revision>
  <dc:title>Academia Naval</dc:title>
</cp:coreProperties>
</file>